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sldIdLst>
    <p:sldId id="256" r:id="rId2"/>
    <p:sldId id="257" r:id="rId3"/>
    <p:sldId id="258" r:id="rId4"/>
    <p:sldId id="259" r:id="rId5"/>
    <p:sldId id="261" r:id="rId6"/>
    <p:sldId id="262" r:id="rId7"/>
    <p:sldId id="263" r:id="rId8"/>
    <p:sldId id="264" r:id="rId9"/>
    <p:sldId id="265" r:id="rId10"/>
    <p:sldId id="270" r:id="rId11"/>
    <p:sldId id="260" r:id="rId12"/>
    <p:sldId id="267" r:id="rId13"/>
    <p:sldId id="266" r:id="rId14"/>
    <p:sldId id="269" r:id="rId15"/>
    <p:sldId id="276"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3AD69E92-77F0-47B5-9A34-089D1A053DA8}">
          <p14:sldIdLst>
            <p14:sldId id="256"/>
            <p14:sldId id="257"/>
            <p14:sldId id="258"/>
            <p14:sldId id="259"/>
            <p14:sldId id="261"/>
            <p14:sldId id="262"/>
            <p14:sldId id="263"/>
            <p14:sldId id="264"/>
            <p14:sldId id="265"/>
            <p14:sldId id="270"/>
            <p14:sldId id="260"/>
            <p14:sldId id="267"/>
            <p14:sldId id="266"/>
            <p14:sldId id="269"/>
            <p14:sldId id="2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7" d="100"/>
          <a:sy n="67" d="100"/>
        </p:scale>
        <p:origin x="64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9A5E7-A663-4133-969C-3F8CB39974C8}" type="datetimeFigureOut">
              <a:rPr lang="pl-PL" smtClean="0"/>
              <a:t>20.09.2016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4B7BB-EFA1-471C-8E8B-5C16A5120CC2}" type="slidenum">
              <a:rPr lang="pl-PL" smtClean="0"/>
              <a:t>‹#›</a:t>
            </a:fld>
            <a:endParaRPr lang="pl-PL"/>
          </a:p>
        </p:txBody>
      </p:sp>
    </p:spTree>
    <p:extLst>
      <p:ext uri="{BB962C8B-B14F-4D97-AF65-F5344CB8AC3E}">
        <p14:creationId xmlns:p14="http://schemas.microsoft.com/office/powerpoint/2010/main" val="214690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3CA24A7-3B15-4B39-BD26-6C53BF1EF0CD}" type="datetimeFigureOut">
              <a:rPr lang="pl-PL" smtClean="0"/>
              <a:t>20.09.2016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6F873F-5173-4C94-A00C-E23EDA030AFC}" type="slidenum">
              <a:rPr lang="pl-PL" smtClean="0"/>
              <a:t>‹#›</a:t>
            </a:fld>
            <a:endParaRPr lang="pl-PL"/>
          </a:p>
        </p:txBody>
      </p:sp>
    </p:spTree>
    <p:extLst>
      <p:ext uri="{BB962C8B-B14F-4D97-AF65-F5344CB8AC3E}">
        <p14:creationId xmlns:p14="http://schemas.microsoft.com/office/powerpoint/2010/main" val="301350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3CA24A7-3B15-4B39-BD26-6C53BF1EF0CD}" type="datetimeFigureOut">
              <a:rPr lang="pl-PL" smtClean="0"/>
              <a:t>20.09.2016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6F873F-5173-4C94-A00C-E23EDA030AFC}" type="slidenum">
              <a:rPr lang="pl-PL" smtClean="0"/>
              <a:t>‹#›</a:t>
            </a:fld>
            <a:endParaRPr lang="pl-PL"/>
          </a:p>
        </p:txBody>
      </p:sp>
    </p:spTree>
    <p:extLst>
      <p:ext uri="{BB962C8B-B14F-4D97-AF65-F5344CB8AC3E}">
        <p14:creationId xmlns:p14="http://schemas.microsoft.com/office/powerpoint/2010/main" val="129064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3CA24A7-3B15-4B39-BD26-6C53BF1EF0CD}" type="datetimeFigureOut">
              <a:rPr lang="pl-PL" smtClean="0"/>
              <a:t>20.09.2016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6F873F-5173-4C94-A00C-E23EDA030AFC}" type="slidenum">
              <a:rPr lang="pl-PL" smtClean="0"/>
              <a:t>‹#›</a:t>
            </a:fld>
            <a:endParaRPr lang="pl-PL"/>
          </a:p>
        </p:txBody>
      </p:sp>
    </p:spTree>
    <p:extLst>
      <p:ext uri="{BB962C8B-B14F-4D97-AF65-F5344CB8AC3E}">
        <p14:creationId xmlns:p14="http://schemas.microsoft.com/office/powerpoint/2010/main" val="195670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3CA24A7-3B15-4B39-BD26-6C53BF1EF0CD}" type="datetimeFigureOut">
              <a:rPr lang="pl-PL" smtClean="0"/>
              <a:t>20.09.2016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6F873F-5173-4C94-A00C-E23EDA030AFC}" type="slidenum">
              <a:rPr lang="pl-PL" smtClean="0"/>
              <a:t>‹#›</a:t>
            </a:fld>
            <a:endParaRPr lang="pl-PL"/>
          </a:p>
        </p:txBody>
      </p:sp>
    </p:spTree>
    <p:extLst>
      <p:ext uri="{BB962C8B-B14F-4D97-AF65-F5344CB8AC3E}">
        <p14:creationId xmlns:p14="http://schemas.microsoft.com/office/powerpoint/2010/main" val="92455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3CA24A7-3B15-4B39-BD26-6C53BF1EF0CD}" type="datetimeFigureOut">
              <a:rPr lang="pl-PL" smtClean="0"/>
              <a:t>20.09.2016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6F873F-5173-4C94-A00C-E23EDA030AFC}" type="slidenum">
              <a:rPr lang="pl-PL" smtClean="0"/>
              <a:t>‹#›</a:t>
            </a:fld>
            <a:endParaRPr lang="pl-PL"/>
          </a:p>
        </p:txBody>
      </p:sp>
    </p:spTree>
    <p:extLst>
      <p:ext uri="{BB962C8B-B14F-4D97-AF65-F5344CB8AC3E}">
        <p14:creationId xmlns:p14="http://schemas.microsoft.com/office/powerpoint/2010/main" val="237562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3CA24A7-3B15-4B39-BD26-6C53BF1EF0CD}" type="datetimeFigureOut">
              <a:rPr lang="pl-PL" smtClean="0"/>
              <a:t>20.09.2016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D6F873F-5173-4C94-A00C-E23EDA030AFC}" type="slidenum">
              <a:rPr lang="pl-PL" smtClean="0"/>
              <a:t>‹#›</a:t>
            </a:fld>
            <a:endParaRPr lang="pl-PL"/>
          </a:p>
        </p:txBody>
      </p:sp>
    </p:spTree>
    <p:extLst>
      <p:ext uri="{BB962C8B-B14F-4D97-AF65-F5344CB8AC3E}">
        <p14:creationId xmlns:p14="http://schemas.microsoft.com/office/powerpoint/2010/main" val="196307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3CA24A7-3B15-4B39-BD26-6C53BF1EF0CD}" type="datetimeFigureOut">
              <a:rPr lang="pl-PL" smtClean="0"/>
              <a:t>20.09.2016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D6F873F-5173-4C94-A00C-E23EDA030AFC}" type="slidenum">
              <a:rPr lang="pl-PL" smtClean="0"/>
              <a:t>‹#›</a:t>
            </a:fld>
            <a:endParaRPr lang="pl-PL"/>
          </a:p>
        </p:txBody>
      </p:sp>
    </p:spTree>
    <p:extLst>
      <p:ext uri="{BB962C8B-B14F-4D97-AF65-F5344CB8AC3E}">
        <p14:creationId xmlns:p14="http://schemas.microsoft.com/office/powerpoint/2010/main" val="349082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3CA24A7-3B15-4B39-BD26-6C53BF1EF0CD}" type="datetimeFigureOut">
              <a:rPr lang="pl-PL" smtClean="0"/>
              <a:t>20.09.2016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D6F873F-5173-4C94-A00C-E23EDA030AFC}" type="slidenum">
              <a:rPr lang="pl-PL" smtClean="0"/>
              <a:t>‹#›</a:t>
            </a:fld>
            <a:endParaRPr lang="pl-PL"/>
          </a:p>
        </p:txBody>
      </p:sp>
    </p:spTree>
    <p:extLst>
      <p:ext uri="{BB962C8B-B14F-4D97-AF65-F5344CB8AC3E}">
        <p14:creationId xmlns:p14="http://schemas.microsoft.com/office/powerpoint/2010/main" val="363578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3CA24A7-3B15-4B39-BD26-6C53BF1EF0CD}" type="datetimeFigureOut">
              <a:rPr lang="pl-PL" smtClean="0"/>
              <a:t>20.09.2016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D6F873F-5173-4C94-A00C-E23EDA030AFC}" type="slidenum">
              <a:rPr lang="pl-PL" smtClean="0"/>
              <a:t>‹#›</a:t>
            </a:fld>
            <a:endParaRPr lang="pl-PL"/>
          </a:p>
        </p:txBody>
      </p:sp>
    </p:spTree>
    <p:extLst>
      <p:ext uri="{BB962C8B-B14F-4D97-AF65-F5344CB8AC3E}">
        <p14:creationId xmlns:p14="http://schemas.microsoft.com/office/powerpoint/2010/main" val="212918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3CA24A7-3B15-4B39-BD26-6C53BF1EF0CD}" type="datetimeFigureOut">
              <a:rPr lang="pl-PL" smtClean="0"/>
              <a:t>20.09.2016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D6F873F-5173-4C94-A00C-E23EDA030AFC}" type="slidenum">
              <a:rPr lang="pl-PL" smtClean="0"/>
              <a:t>‹#›</a:t>
            </a:fld>
            <a:endParaRPr lang="pl-PL"/>
          </a:p>
        </p:txBody>
      </p:sp>
    </p:spTree>
    <p:extLst>
      <p:ext uri="{BB962C8B-B14F-4D97-AF65-F5344CB8AC3E}">
        <p14:creationId xmlns:p14="http://schemas.microsoft.com/office/powerpoint/2010/main" val="3756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3CA24A7-3B15-4B39-BD26-6C53BF1EF0CD}" type="datetimeFigureOut">
              <a:rPr lang="pl-PL" smtClean="0"/>
              <a:t>20.09.2016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D6F873F-5173-4C94-A00C-E23EDA030AFC}" type="slidenum">
              <a:rPr lang="pl-PL" smtClean="0"/>
              <a:t>‹#›</a:t>
            </a:fld>
            <a:endParaRPr lang="pl-PL"/>
          </a:p>
        </p:txBody>
      </p:sp>
    </p:spTree>
    <p:extLst>
      <p:ext uri="{BB962C8B-B14F-4D97-AF65-F5344CB8AC3E}">
        <p14:creationId xmlns:p14="http://schemas.microsoft.com/office/powerpoint/2010/main" val="308418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A24A7-3B15-4B39-BD26-6C53BF1EF0CD}" type="datetimeFigureOut">
              <a:rPr lang="pl-PL" smtClean="0"/>
              <a:t>20.09.2016</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F873F-5173-4C94-A00C-E23EDA030AFC}" type="slidenum">
              <a:rPr lang="pl-PL" smtClean="0"/>
              <a:t>‹#›</a:t>
            </a:fld>
            <a:endParaRPr lang="pl-PL"/>
          </a:p>
        </p:txBody>
      </p:sp>
    </p:spTree>
    <p:extLst>
      <p:ext uri="{BB962C8B-B14F-4D97-AF65-F5344CB8AC3E}">
        <p14:creationId xmlns:p14="http://schemas.microsoft.com/office/powerpoint/2010/main" val="3013514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118685" y="2528047"/>
            <a:ext cx="5325817" cy="769441"/>
          </a:xfrm>
          <a:prstGeom prst="rect">
            <a:avLst/>
          </a:prstGeom>
          <a:noFill/>
        </p:spPr>
        <p:txBody>
          <a:bodyPr wrap="none" rtlCol="0">
            <a:spAutoFit/>
          </a:bodyPr>
          <a:lstStyle/>
          <a:p>
            <a:r>
              <a:rPr lang="en-US" sz="4400" dirty="0" smtClean="0"/>
              <a:t>Innovation and Energy</a:t>
            </a:r>
            <a:endParaRPr lang="en-US" sz="4400" dirty="0"/>
          </a:p>
        </p:txBody>
      </p:sp>
    </p:spTree>
    <p:extLst>
      <p:ext uri="{BB962C8B-B14F-4D97-AF65-F5344CB8AC3E}">
        <p14:creationId xmlns:p14="http://schemas.microsoft.com/office/powerpoint/2010/main" val="3707726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49623" y="255495"/>
            <a:ext cx="6114879" cy="461665"/>
          </a:xfrm>
          <a:prstGeom prst="rect">
            <a:avLst/>
          </a:prstGeom>
          <a:noFill/>
        </p:spPr>
        <p:txBody>
          <a:bodyPr wrap="none" rtlCol="0">
            <a:spAutoFit/>
          </a:bodyPr>
          <a:lstStyle/>
          <a:p>
            <a:r>
              <a:rPr lang="en-US" sz="2400" dirty="0"/>
              <a:t>Technological innovations in power </a:t>
            </a:r>
            <a:r>
              <a:rPr lang="en-US" sz="2400" dirty="0" smtClean="0"/>
              <a:t>engineering</a:t>
            </a:r>
            <a:endParaRPr lang="pl-PL" sz="2400" dirty="0"/>
          </a:p>
        </p:txBody>
      </p:sp>
      <p:sp>
        <p:nvSpPr>
          <p:cNvPr id="3" name="pole tekstowe 2"/>
          <p:cNvSpPr txBox="1"/>
          <p:nvPr/>
        </p:nvSpPr>
        <p:spPr>
          <a:xfrm>
            <a:off x="492300" y="1237130"/>
            <a:ext cx="11019141" cy="5355312"/>
          </a:xfrm>
          <a:prstGeom prst="rect">
            <a:avLst/>
          </a:prstGeom>
          <a:noFill/>
        </p:spPr>
        <p:txBody>
          <a:bodyPr wrap="square" rtlCol="0">
            <a:spAutoFit/>
          </a:bodyPr>
          <a:lstStyle/>
          <a:p>
            <a:r>
              <a:rPr lang="en-US" dirty="0"/>
              <a:t>- </a:t>
            </a:r>
            <a:r>
              <a:rPr lang="en-US" sz="2000" dirty="0"/>
              <a:t>innovations related to large-scale energy production,</a:t>
            </a:r>
            <a:endParaRPr lang="pl-PL" sz="2000" dirty="0"/>
          </a:p>
          <a:p>
            <a:r>
              <a:rPr lang="en-US" sz="2000" dirty="0"/>
              <a:t>	a) lowering of costs of energy generation,</a:t>
            </a:r>
            <a:endParaRPr lang="pl-PL" sz="2000" dirty="0"/>
          </a:p>
          <a:p>
            <a:r>
              <a:rPr lang="en-US" sz="2000" dirty="0"/>
              <a:t>	b) lowering of CO</a:t>
            </a:r>
            <a:r>
              <a:rPr lang="en-US" sz="2000" baseline="-25000" dirty="0"/>
              <a:t>2</a:t>
            </a:r>
            <a:r>
              <a:rPr lang="en-US" sz="2000" dirty="0"/>
              <a:t> emissions, while at the same time protecting the </a:t>
            </a:r>
            <a:r>
              <a:rPr lang="en-US" sz="2000" dirty="0" smtClean="0"/>
              <a:t>environment</a:t>
            </a:r>
            <a:endParaRPr lang="pl-PL" sz="2000" dirty="0" smtClean="0"/>
          </a:p>
          <a:p>
            <a:endParaRPr lang="pl-PL" sz="2000" dirty="0"/>
          </a:p>
          <a:p>
            <a:r>
              <a:rPr lang="en-US" dirty="0"/>
              <a:t>e.g. the construction of the supercritical blocks of a coal fired power plant (a 844 MW block already built and five more are still under construction – all in Poland) that can produce electricity with the efficiency exceeding 40%, which reduces the production costs and decreases CO</a:t>
            </a:r>
            <a:r>
              <a:rPr lang="en-US" baseline="-25000" dirty="0"/>
              <a:t>2</a:t>
            </a:r>
            <a:r>
              <a:rPr lang="en-US" dirty="0"/>
              <a:t> emissions to atmosphere</a:t>
            </a:r>
            <a:r>
              <a:rPr lang="en-US" dirty="0" smtClean="0"/>
              <a:t>.</a:t>
            </a:r>
            <a:endParaRPr lang="pl-PL" dirty="0" smtClean="0"/>
          </a:p>
          <a:p>
            <a:endParaRPr lang="pl-PL" dirty="0"/>
          </a:p>
          <a:p>
            <a:r>
              <a:rPr lang="en-US" dirty="0"/>
              <a:t> </a:t>
            </a:r>
            <a:endParaRPr lang="pl-PL" dirty="0"/>
          </a:p>
          <a:p>
            <a:r>
              <a:rPr lang="en-US" sz="2000" dirty="0"/>
              <a:t>- innovations related to small-scale energy production, </a:t>
            </a:r>
            <a:endParaRPr lang="pl-PL" sz="2000" dirty="0"/>
          </a:p>
          <a:p>
            <a:r>
              <a:rPr lang="en-US" sz="2000" dirty="0"/>
              <a:t>	a) lowering of costs of energy generation,</a:t>
            </a:r>
            <a:endParaRPr lang="pl-PL" sz="2000" dirty="0"/>
          </a:p>
          <a:p>
            <a:r>
              <a:rPr lang="en-US" sz="2000" dirty="0"/>
              <a:t>	b) lowering of CO</a:t>
            </a:r>
            <a:r>
              <a:rPr lang="en-US" sz="2000" baseline="-25000" dirty="0"/>
              <a:t>2</a:t>
            </a:r>
            <a:r>
              <a:rPr lang="en-US" sz="2000" dirty="0"/>
              <a:t> emissions, while at the same time protecting the </a:t>
            </a:r>
            <a:r>
              <a:rPr lang="en-US" sz="2000" dirty="0" smtClean="0"/>
              <a:t>environment</a:t>
            </a:r>
            <a:endParaRPr lang="pl-PL" sz="2000" dirty="0" smtClean="0"/>
          </a:p>
          <a:p>
            <a:endParaRPr lang="pl-PL" sz="2000" dirty="0"/>
          </a:p>
          <a:p>
            <a:r>
              <a:rPr lang="en-US" dirty="0"/>
              <a:t>In this area, there are both large enterprises (taking into account the economies of scale) and small enterprises, for which the possibility of implementation of the developed solution is the key issue</a:t>
            </a:r>
            <a:r>
              <a:rPr lang="en-US" dirty="0" smtClean="0"/>
              <a:t>.</a:t>
            </a:r>
            <a:r>
              <a:rPr lang="pl-PL" dirty="0" smtClean="0"/>
              <a:t> </a:t>
            </a:r>
          </a:p>
          <a:p>
            <a:r>
              <a:rPr lang="en-US" dirty="0"/>
              <a:t>Diversification of energy production (including electricity production) has a positive effect on security of the energy sector.</a:t>
            </a:r>
            <a:endParaRPr lang="pl-PL" dirty="0" smtClean="0"/>
          </a:p>
          <a:p>
            <a:endParaRPr lang="pl-PL" sz="2000" dirty="0"/>
          </a:p>
        </p:txBody>
      </p:sp>
    </p:spTree>
    <p:extLst>
      <p:ext uri="{BB962C8B-B14F-4D97-AF65-F5344CB8AC3E}">
        <p14:creationId xmlns:p14="http://schemas.microsoft.com/office/powerpoint/2010/main" val="1220779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49623" y="255495"/>
            <a:ext cx="6114879" cy="461665"/>
          </a:xfrm>
          <a:prstGeom prst="rect">
            <a:avLst/>
          </a:prstGeom>
          <a:noFill/>
        </p:spPr>
        <p:txBody>
          <a:bodyPr wrap="none" rtlCol="0">
            <a:spAutoFit/>
          </a:bodyPr>
          <a:lstStyle/>
          <a:p>
            <a:r>
              <a:rPr lang="en-US" sz="2400" dirty="0"/>
              <a:t>Technological innovations in power </a:t>
            </a:r>
            <a:r>
              <a:rPr lang="en-US" sz="2400" dirty="0" smtClean="0"/>
              <a:t>engineering</a:t>
            </a:r>
            <a:endParaRPr lang="pl-PL" sz="2400" dirty="0"/>
          </a:p>
        </p:txBody>
      </p:sp>
      <p:sp>
        <p:nvSpPr>
          <p:cNvPr id="3" name="pole tekstowe 2"/>
          <p:cNvSpPr txBox="1"/>
          <p:nvPr/>
        </p:nvSpPr>
        <p:spPr>
          <a:xfrm>
            <a:off x="586429" y="1164134"/>
            <a:ext cx="11019141" cy="5324535"/>
          </a:xfrm>
          <a:prstGeom prst="rect">
            <a:avLst/>
          </a:prstGeom>
          <a:noFill/>
        </p:spPr>
        <p:txBody>
          <a:bodyPr wrap="square" rtlCol="0">
            <a:spAutoFit/>
          </a:bodyPr>
          <a:lstStyle/>
          <a:p>
            <a:r>
              <a:rPr lang="en-US" sz="2000" dirty="0" smtClean="0"/>
              <a:t>- </a:t>
            </a:r>
            <a:r>
              <a:rPr lang="en-US" sz="2000" dirty="0"/>
              <a:t>innovations related to transmission and storage of energy</a:t>
            </a:r>
            <a:endParaRPr lang="pl-PL" sz="2000" dirty="0"/>
          </a:p>
          <a:p>
            <a:r>
              <a:rPr lang="en-US" sz="2000" dirty="0"/>
              <a:t>	a) storage of heat and cold</a:t>
            </a:r>
            <a:endParaRPr lang="pl-PL" sz="2000" dirty="0"/>
          </a:p>
          <a:p>
            <a:r>
              <a:rPr lang="en-US" sz="2000" dirty="0"/>
              <a:t>	b) electricity storage</a:t>
            </a:r>
            <a:endParaRPr lang="pl-PL" sz="2000" dirty="0"/>
          </a:p>
          <a:p>
            <a:r>
              <a:rPr lang="en-US" sz="2000" dirty="0"/>
              <a:t>	c) transmission of electricity, thermal energy </a:t>
            </a:r>
            <a:r>
              <a:rPr lang="en-US" sz="2000" dirty="0" smtClean="0"/>
              <a:t>transfer</a:t>
            </a:r>
            <a:endParaRPr lang="pl-PL" sz="2000" dirty="0" smtClean="0"/>
          </a:p>
          <a:p>
            <a:endParaRPr lang="pl-PL" sz="2000" dirty="0"/>
          </a:p>
          <a:p>
            <a:pPr algn="just"/>
            <a:r>
              <a:rPr lang="en-US" dirty="0"/>
              <a:t>During the operation of each energy system, there are periods of energy shortage or surplus. The possibility to store the surplus energy (heat, cold or electricity) would optimize the performance of such systems, reducing energy losses and improving efficiency</a:t>
            </a:r>
            <a:r>
              <a:rPr lang="en-US" dirty="0" smtClean="0"/>
              <a:t>.</a:t>
            </a:r>
            <a:endParaRPr lang="pl-PL" dirty="0" smtClean="0"/>
          </a:p>
          <a:p>
            <a:pPr algn="just"/>
            <a:r>
              <a:rPr lang="pl-PL" dirty="0" smtClean="0"/>
              <a:t>One of the </a:t>
            </a:r>
            <a:r>
              <a:rPr lang="en-US" dirty="0" smtClean="0"/>
              <a:t>factor </a:t>
            </a:r>
            <a:r>
              <a:rPr lang="en-US" dirty="0"/>
              <a:t>limiting the ability to innovate in this area is the structure of the energy market, which is dominated by relatively large enterprises engaged in energy supply. Any changes or modifications in the system are associated with decisions taken often at the highest corporate level, which obviously affects the speed of its making and the difficulty in obtaining the required permissions.</a:t>
            </a:r>
            <a:endParaRPr lang="pl-PL" dirty="0" smtClean="0"/>
          </a:p>
          <a:p>
            <a:endParaRPr lang="pl-PL" sz="2000" dirty="0" smtClean="0"/>
          </a:p>
          <a:p>
            <a:pPr marL="342900" indent="-342900">
              <a:buFontTx/>
              <a:buChar char="-"/>
            </a:pPr>
            <a:r>
              <a:rPr lang="en-US" sz="2000" dirty="0" smtClean="0"/>
              <a:t>innovations </a:t>
            </a:r>
            <a:r>
              <a:rPr lang="en-US" sz="2000" dirty="0"/>
              <a:t>allowing optimum management of the energy mix. </a:t>
            </a:r>
            <a:endParaRPr lang="pl-PL" sz="2000" dirty="0"/>
          </a:p>
          <a:p>
            <a:endParaRPr lang="pl-PL" sz="2000" dirty="0" smtClean="0"/>
          </a:p>
          <a:p>
            <a:r>
              <a:rPr lang="pl-PL" dirty="0" smtClean="0"/>
              <a:t>L</a:t>
            </a:r>
            <a:r>
              <a:rPr lang="en-GB" dirty="0" smtClean="0"/>
              <a:t>ink </a:t>
            </a:r>
            <a:r>
              <a:rPr lang="en-GB" dirty="0"/>
              <a:t>between distributed energy sources in a given area with the systems of energy consumption is leading to optimal operation of such a comprehensive system.</a:t>
            </a:r>
            <a:endParaRPr lang="pl-PL" dirty="0"/>
          </a:p>
          <a:p>
            <a:endParaRPr lang="pl-PL" dirty="0"/>
          </a:p>
        </p:txBody>
      </p:sp>
    </p:spTree>
    <p:extLst>
      <p:ext uri="{BB962C8B-B14F-4D97-AF65-F5344CB8AC3E}">
        <p14:creationId xmlns:p14="http://schemas.microsoft.com/office/powerpoint/2010/main" val="386097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97542" y="363070"/>
            <a:ext cx="10988936" cy="1015663"/>
          </a:xfrm>
          <a:prstGeom prst="rect">
            <a:avLst/>
          </a:prstGeom>
          <a:noFill/>
        </p:spPr>
        <p:txBody>
          <a:bodyPr wrap="square" rtlCol="0">
            <a:spAutoFit/>
          </a:bodyPr>
          <a:lstStyle/>
          <a:p>
            <a:r>
              <a:rPr lang="en-US" sz="2000" dirty="0"/>
              <a:t>The problems encountered when implementing innovative solutions can be divided into several groups according to the nature of the research process that ends with the implementation of products and services.</a:t>
            </a:r>
            <a:endParaRPr lang="pl-PL" sz="2000" dirty="0"/>
          </a:p>
        </p:txBody>
      </p:sp>
      <p:sp>
        <p:nvSpPr>
          <p:cNvPr id="3" name="pole tekstowe 2"/>
          <p:cNvSpPr txBox="1"/>
          <p:nvPr/>
        </p:nvSpPr>
        <p:spPr>
          <a:xfrm>
            <a:off x="581741" y="1680882"/>
            <a:ext cx="10820537" cy="4801314"/>
          </a:xfrm>
          <a:prstGeom prst="rect">
            <a:avLst/>
          </a:prstGeom>
          <a:noFill/>
        </p:spPr>
        <p:txBody>
          <a:bodyPr wrap="square" rtlCol="0">
            <a:spAutoFit/>
          </a:bodyPr>
          <a:lstStyle/>
          <a:p>
            <a:pPr lvl="0"/>
            <a:r>
              <a:rPr lang="en-US" b="1" dirty="0"/>
              <a:t>A stage of research </a:t>
            </a:r>
            <a:r>
              <a:rPr lang="en-US" dirty="0"/>
              <a:t>–  there are a lot of regional, national and UE thematic </a:t>
            </a:r>
            <a:r>
              <a:rPr lang="en-US" dirty="0" err="1"/>
              <a:t>programmes</a:t>
            </a:r>
            <a:r>
              <a:rPr lang="en-US" dirty="0"/>
              <a:t> providing assistance in particular areas. It seems that the existing support for SMEs (small and medium enterprises) and large enterprises is sufficient. </a:t>
            </a:r>
            <a:endParaRPr lang="pl-PL" dirty="0" smtClean="0"/>
          </a:p>
          <a:p>
            <a:pPr lvl="0"/>
            <a:endParaRPr lang="pl-PL" dirty="0"/>
          </a:p>
          <a:p>
            <a:pPr lvl="0"/>
            <a:r>
              <a:rPr lang="en-US" b="1" dirty="0"/>
              <a:t>A stage of pilot installations. </a:t>
            </a:r>
            <a:r>
              <a:rPr lang="en-US" dirty="0"/>
              <a:t>This stage is particularly important, practically for every new installation which is a part of the energy sector. Research on the functioning of the new installation itself and its incorporation into the energy system is carried out. In this stage, there are also assistance </a:t>
            </a:r>
            <a:r>
              <a:rPr lang="en-US" dirty="0" err="1"/>
              <a:t>programmes</a:t>
            </a:r>
            <a:r>
              <a:rPr lang="en-US" dirty="0"/>
              <a:t> but they are only targeted at large and very large enterprises which can afford large-scale pilot </a:t>
            </a:r>
            <a:r>
              <a:rPr lang="en-US" dirty="0" err="1"/>
              <a:t>programmes</a:t>
            </a:r>
            <a:r>
              <a:rPr lang="en-US" dirty="0"/>
              <a:t>. There are no assistance </a:t>
            </a:r>
            <a:r>
              <a:rPr lang="en-US" dirty="0" err="1"/>
              <a:t>programmes</a:t>
            </a:r>
            <a:r>
              <a:rPr lang="en-US" dirty="0"/>
              <a:t> dedicated for relatively small enterprises or relatively small installations</a:t>
            </a:r>
            <a:r>
              <a:rPr lang="en-US" dirty="0" smtClean="0"/>
              <a:t>.</a:t>
            </a:r>
            <a:endParaRPr lang="pl-PL" dirty="0" smtClean="0"/>
          </a:p>
          <a:p>
            <a:pPr lvl="0"/>
            <a:endParaRPr lang="pl-PL" dirty="0"/>
          </a:p>
          <a:p>
            <a:pPr lvl="0"/>
            <a:r>
              <a:rPr lang="en-US" b="1" dirty="0"/>
              <a:t>A stage of implementation of devices to serial production. </a:t>
            </a:r>
            <a:r>
              <a:rPr lang="en-US" dirty="0"/>
              <a:t>The existing assistance </a:t>
            </a:r>
            <a:r>
              <a:rPr lang="en-US" dirty="0" err="1"/>
              <a:t>programmes</a:t>
            </a:r>
            <a:r>
              <a:rPr lang="en-US" dirty="0"/>
              <a:t> related to this stage are not well thought out. In the opinion of the authors of this article, they cannot support the placing of a product on the market in the case of SMEs. This situation covers all product groups and is particularly negative for products manufactured by relatively small enterprises. In several EU countries and also in the United States of America, this gap is filled by private investors that are more likely to risk taking. </a:t>
            </a:r>
            <a:r>
              <a:rPr lang="en-IE" dirty="0"/>
              <a:t>However, in Poland there are virtually no such investors. </a:t>
            </a:r>
            <a:endParaRPr lang="pl-PL" dirty="0"/>
          </a:p>
          <a:p>
            <a:endParaRPr lang="pl-PL" dirty="0"/>
          </a:p>
        </p:txBody>
      </p:sp>
    </p:spTree>
    <p:extLst>
      <p:ext uri="{BB962C8B-B14F-4D97-AF65-F5344CB8AC3E}">
        <p14:creationId xmlns:p14="http://schemas.microsoft.com/office/powerpoint/2010/main" val="1040363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578224" y="457200"/>
            <a:ext cx="4845685" cy="461665"/>
          </a:xfrm>
          <a:prstGeom prst="rect">
            <a:avLst/>
          </a:prstGeom>
          <a:noFill/>
        </p:spPr>
        <p:txBody>
          <a:bodyPr wrap="none" rtlCol="0">
            <a:spAutoFit/>
          </a:bodyPr>
          <a:lstStyle/>
          <a:p>
            <a:r>
              <a:rPr lang="en-GB" sz="2400" dirty="0"/>
              <a:t>Projects at the national level (Poland</a:t>
            </a:r>
            <a:r>
              <a:rPr lang="en-GB" sz="2400" dirty="0" smtClean="0"/>
              <a:t>)</a:t>
            </a:r>
            <a:endParaRPr lang="pl-PL" sz="2400" dirty="0"/>
          </a:p>
        </p:txBody>
      </p:sp>
      <p:sp>
        <p:nvSpPr>
          <p:cNvPr id="3" name="pole tekstowe 2"/>
          <p:cNvSpPr txBox="1"/>
          <p:nvPr/>
        </p:nvSpPr>
        <p:spPr>
          <a:xfrm>
            <a:off x="578224" y="1237129"/>
            <a:ext cx="10905564" cy="3785652"/>
          </a:xfrm>
          <a:prstGeom prst="rect">
            <a:avLst/>
          </a:prstGeom>
          <a:noFill/>
        </p:spPr>
        <p:txBody>
          <a:bodyPr wrap="square" rtlCol="0">
            <a:spAutoFit/>
          </a:bodyPr>
          <a:lstStyle/>
          <a:p>
            <a:r>
              <a:rPr lang="en-GB" sz="2000" dirty="0"/>
              <a:t>In Poland, there are two government agencies involved in research and knowledge </a:t>
            </a:r>
            <a:r>
              <a:rPr lang="en-GB" sz="2000" dirty="0" smtClean="0"/>
              <a:t>transfer</a:t>
            </a:r>
            <a:r>
              <a:rPr lang="pl-PL" sz="2000" dirty="0" smtClean="0"/>
              <a:t>:</a:t>
            </a:r>
          </a:p>
          <a:p>
            <a:endParaRPr lang="pl-PL" sz="2000" dirty="0"/>
          </a:p>
          <a:p>
            <a:pPr marL="342900" indent="-342900">
              <a:buFont typeface="Arial" panose="020B0604020202020204" pitchFamily="34" charset="0"/>
              <a:buChar char="•"/>
            </a:pPr>
            <a:r>
              <a:rPr lang="en-GB" sz="2000" b="1" dirty="0"/>
              <a:t>National Science </a:t>
            </a:r>
            <a:r>
              <a:rPr lang="en-GB" sz="2000" b="1" dirty="0" smtClean="0"/>
              <a:t>Centre</a:t>
            </a:r>
            <a:r>
              <a:rPr lang="pl-PL" sz="2000" b="1" dirty="0" smtClean="0"/>
              <a:t> </a:t>
            </a:r>
            <a:r>
              <a:rPr lang="pl-PL" sz="2000" dirty="0" smtClean="0"/>
              <a:t>(</a:t>
            </a:r>
            <a:r>
              <a:rPr lang="en-GB" sz="2000" dirty="0"/>
              <a:t>funding the works of a fundamental </a:t>
            </a:r>
            <a:r>
              <a:rPr lang="en-GB" sz="2000" dirty="0" smtClean="0"/>
              <a:t>nature</a:t>
            </a:r>
            <a:r>
              <a:rPr lang="pl-PL" sz="2000" dirty="0" smtClean="0"/>
              <a:t>)</a:t>
            </a:r>
          </a:p>
          <a:p>
            <a:pPr marL="342900" indent="-342900">
              <a:buFont typeface="Arial" panose="020B0604020202020204" pitchFamily="34" charset="0"/>
              <a:buChar char="•"/>
            </a:pPr>
            <a:endParaRPr lang="pl-PL" sz="2000" dirty="0" smtClean="0"/>
          </a:p>
          <a:p>
            <a:pPr marL="342900" indent="-342900">
              <a:buFont typeface="Arial" panose="020B0604020202020204" pitchFamily="34" charset="0"/>
              <a:buChar char="•"/>
            </a:pPr>
            <a:r>
              <a:rPr lang="en-GB" sz="2000" b="1" dirty="0"/>
              <a:t>National Centre for Research and </a:t>
            </a:r>
            <a:r>
              <a:rPr lang="en-GB" sz="2000" b="1" dirty="0" smtClean="0"/>
              <a:t>Development</a:t>
            </a:r>
            <a:r>
              <a:rPr lang="pl-PL" sz="2000" b="1" dirty="0" smtClean="0"/>
              <a:t> </a:t>
            </a:r>
            <a:r>
              <a:rPr lang="pl-PL" sz="2000" dirty="0" smtClean="0"/>
              <a:t>(</a:t>
            </a:r>
            <a:r>
              <a:rPr lang="en-GB" sz="2000" dirty="0"/>
              <a:t>supporting the works predominantly meant to implement in industrial </a:t>
            </a:r>
            <a:r>
              <a:rPr lang="en-GB" sz="2000" dirty="0" smtClean="0"/>
              <a:t>practice</a:t>
            </a:r>
            <a:r>
              <a:rPr lang="pl-PL" sz="2000" dirty="0" smtClean="0"/>
              <a:t>)</a:t>
            </a:r>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en-GB" sz="2000" dirty="0"/>
              <a:t>A separate group supporting cooperation between science and entrepreneurs, are the programs run by smaller government agencies related to environmental protection (i.e. </a:t>
            </a:r>
            <a:r>
              <a:rPr lang="en-GB" sz="2000" b="1" dirty="0"/>
              <a:t>Voivodship Inspectorates for Environmental Protection, National Fund for Environmental Protection and Water Management</a:t>
            </a:r>
            <a:r>
              <a:rPr lang="en-GB" sz="2000" dirty="0"/>
              <a:t>), as well as government agencies supporting the industry (e.g. </a:t>
            </a:r>
            <a:r>
              <a:rPr lang="en-GB" sz="2000" b="1" dirty="0"/>
              <a:t>Industrial Development Agency</a:t>
            </a:r>
            <a:r>
              <a:rPr lang="en-GB" sz="2000" dirty="0"/>
              <a:t>).</a:t>
            </a:r>
            <a:endParaRPr lang="pl-PL" sz="2000" dirty="0"/>
          </a:p>
        </p:txBody>
      </p:sp>
      <p:sp>
        <p:nvSpPr>
          <p:cNvPr id="4" name="pole tekstowe 3"/>
          <p:cNvSpPr txBox="1"/>
          <p:nvPr/>
        </p:nvSpPr>
        <p:spPr>
          <a:xfrm>
            <a:off x="712695" y="5190565"/>
            <a:ext cx="10016197" cy="1292662"/>
          </a:xfrm>
          <a:prstGeom prst="rect">
            <a:avLst/>
          </a:prstGeom>
          <a:noFill/>
        </p:spPr>
        <p:txBody>
          <a:bodyPr wrap="square" rtlCol="0">
            <a:spAutoFit/>
          </a:bodyPr>
          <a:lstStyle/>
          <a:p>
            <a:r>
              <a:rPr lang="en-US" sz="2000" b="1" dirty="0" smtClean="0"/>
              <a:t>Advanced Technologies for Energy Generation</a:t>
            </a:r>
            <a:r>
              <a:rPr lang="pl-PL" sz="2000" b="1" dirty="0" smtClean="0"/>
              <a:t> (NCRD, NCBR)</a:t>
            </a:r>
            <a:endParaRPr lang="en-US" sz="2000" b="1" dirty="0" smtClean="0"/>
          </a:p>
          <a:p>
            <a:endParaRPr lang="pl-PL" dirty="0" smtClean="0"/>
          </a:p>
          <a:p>
            <a:r>
              <a:rPr lang="en-US" sz="2000" dirty="0" smtClean="0"/>
              <a:t>was launched to develop technological solutions the implementation of which would reduce a negative impact of the energy production sector on the natural environment</a:t>
            </a:r>
            <a:endParaRPr lang="pl-PL" sz="2000" dirty="0"/>
          </a:p>
        </p:txBody>
      </p:sp>
    </p:spTree>
    <p:extLst>
      <p:ext uri="{BB962C8B-B14F-4D97-AF65-F5344CB8AC3E}">
        <p14:creationId xmlns:p14="http://schemas.microsoft.com/office/powerpoint/2010/main" val="50373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75765" y="578223"/>
            <a:ext cx="2411238" cy="523220"/>
          </a:xfrm>
          <a:prstGeom prst="rect">
            <a:avLst/>
          </a:prstGeom>
          <a:noFill/>
        </p:spPr>
        <p:txBody>
          <a:bodyPr wrap="none" rtlCol="0">
            <a:spAutoFit/>
          </a:bodyPr>
          <a:lstStyle/>
          <a:p>
            <a:r>
              <a:rPr lang="en-US" sz="2800" dirty="0" smtClean="0"/>
              <a:t>Research tasks:</a:t>
            </a:r>
            <a:endParaRPr lang="en-US" sz="2800" dirty="0"/>
          </a:p>
        </p:txBody>
      </p:sp>
      <p:sp>
        <p:nvSpPr>
          <p:cNvPr id="3" name="pole tekstowe 2"/>
          <p:cNvSpPr txBox="1"/>
          <p:nvPr/>
        </p:nvSpPr>
        <p:spPr>
          <a:xfrm>
            <a:off x="1075765" y="1344706"/>
            <a:ext cx="9410873" cy="4401205"/>
          </a:xfrm>
          <a:prstGeom prst="rect">
            <a:avLst/>
          </a:prstGeom>
          <a:noFill/>
        </p:spPr>
        <p:txBody>
          <a:bodyPr wrap="square" rtlCol="0">
            <a:spAutoFit/>
          </a:bodyPr>
          <a:lstStyle/>
          <a:p>
            <a:r>
              <a:rPr lang="pl-PL" sz="2000" dirty="0" smtClean="0"/>
              <a:t>1. </a:t>
            </a:r>
            <a:r>
              <a:rPr lang="en-US" sz="2000" dirty="0" smtClean="0"/>
              <a:t>Developing a technology for high efficient zero emission coal blocks integrated with CO2 capture from exhaust gases (consortium leader  – Silesian Technical University);</a:t>
            </a:r>
            <a:endParaRPr lang="pl-PL" sz="2000" dirty="0" smtClean="0"/>
          </a:p>
          <a:p>
            <a:endParaRPr lang="pl-PL" sz="2000" dirty="0"/>
          </a:p>
          <a:p>
            <a:r>
              <a:rPr lang="pl-PL" sz="2000" dirty="0" smtClean="0"/>
              <a:t>2. </a:t>
            </a:r>
            <a:r>
              <a:rPr lang="en-US" sz="2000" dirty="0" smtClean="0"/>
              <a:t>Developing a technology of </a:t>
            </a:r>
            <a:r>
              <a:rPr lang="en-US" sz="2000" dirty="0" err="1" smtClean="0"/>
              <a:t>oxyfuel</a:t>
            </a:r>
            <a:r>
              <a:rPr lang="en-US" sz="2000" dirty="0" smtClean="0"/>
              <a:t> combustion for pulverized fuel and fluidized-bed furnaces integrated with CO2 capture system (consortium leader – </a:t>
            </a:r>
            <a:r>
              <a:rPr lang="en-US" sz="2000" dirty="0" err="1" smtClean="0"/>
              <a:t>Częstochowa</a:t>
            </a:r>
            <a:r>
              <a:rPr lang="en-US" sz="2000" dirty="0" smtClean="0"/>
              <a:t> University of Technology)</a:t>
            </a:r>
            <a:endParaRPr lang="pl-PL" sz="2000" dirty="0" smtClean="0"/>
          </a:p>
          <a:p>
            <a:endParaRPr lang="pl-PL" sz="2000" dirty="0"/>
          </a:p>
          <a:p>
            <a:r>
              <a:rPr lang="pl-PL" sz="2000" dirty="0" smtClean="0"/>
              <a:t>3. </a:t>
            </a:r>
            <a:r>
              <a:rPr lang="en-US" sz="2000" dirty="0" smtClean="0"/>
              <a:t>Developing a technology of coal gasification for high efficient production of fuels and electric power (consortium leader – </a:t>
            </a:r>
            <a:r>
              <a:rPr lang="en-US" sz="2000" dirty="0" err="1" smtClean="0"/>
              <a:t>Stanisław</a:t>
            </a:r>
            <a:r>
              <a:rPr lang="en-US" sz="2000" dirty="0" smtClean="0"/>
              <a:t> </a:t>
            </a:r>
            <a:r>
              <a:rPr lang="en-US" sz="2000" dirty="0" err="1" smtClean="0"/>
              <a:t>Staszic</a:t>
            </a:r>
            <a:r>
              <a:rPr lang="en-US" sz="2000" dirty="0" smtClean="0"/>
              <a:t> Academy of Mining and Metallurgy);</a:t>
            </a:r>
            <a:endParaRPr lang="pl-PL" sz="2000" dirty="0" smtClean="0"/>
          </a:p>
          <a:p>
            <a:endParaRPr lang="pl-PL" sz="2000" dirty="0"/>
          </a:p>
          <a:p>
            <a:r>
              <a:rPr lang="pl-PL" sz="2000" dirty="0" smtClean="0"/>
              <a:t>4. </a:t>
            </a:r>
            <a:r>
              <a:rPr lang="en-US" sz="2000" dirty="0" smtClean="0"/>
              <a:t>Developing integrated technologies of fuel and energy production from biomass, agricultural wastes and other resources (consortium leader – Robert </a:t>
            </a:r>
            <a:r>
              <a:rPr lang="en-US" sz="2000" dirty="0" err="1" smtClean="0"/>
              <a:t>Szewalski</a:t>
            </a:r>
            <a:r>
              <a:rPr lang="en-US" sz="2000" dirty="0" smtClean="0"/>
              <a:t> Institute of Fluid-Flow Machinery, Polish Academy of Sciences).</a:t>
            </a:r>
            <a:endParaRPr lang="pl-PL" sz="2000" dirty="0"/>
          </a:p>
        </p:txBody>
      </p:sp>
    </p:spTree>
    <p:extLst>
      <p:ext uri="{BB962C8B-B14F-4D97-AF65-F5344CB8AC3E}">
        <p14:creationId xmlns:p14="http://schemas.microsoft.com/office/powerpoint/2010/main" val="103113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3859305" y="2505670"/>
            <a:ext cx="3944926" cy="923330"/>
          </a:xfrm>
          <a:prstGeom prst="rect">
            <a:avLst/>
          </a:prstGeom>
          <a:noFill/>
        </p:spPr>
        <p:txBody>
          <a:bodyPr wrap="none" rtlCol="0">
            <a:spAutoFit/>
          </a:bodyPr>
          <a:lstStyle/>
          <a:p>
            <a:r>
              <a:rPr lang="pl-PL" sz="5400" b="1" dirty="0" smtClean="0"/>
              <a:t>THANK  YOU </a:t>
            </a:r>
          </a:p>
        </p:txBody>
      </p:sp>
    </p:spTree>
    <p:extLst>
      <p:ext uri="{BB962C8B-B14F-4D97-AF65-F5344CB8AC3E}">
        <p14:creationId xmlns:p14="http://schemas.microsoft.com/office/powerpoint/2010/main" val="1502505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551329" y="1331259"/>
            <a:ext cx="10438435" cy="1477328"/>
          </a:xfrm>
          <a:prstGeom prst="rect">
            <a:avLst/>
          </a:prstGeom>
          <a:noFill/>
        </p:spPr>
        <p:txBody>
          <a:bodyPr wrap="square" rtlCol="0">
            <a:spAutoFit/>
          </a:bodyPr>
          <a:lstStyle/>
          <a:p>
            <a:r>
              <a:rPr lang="en-GB" sz="2400" dirty="0"/>
              <a:t>This </a:t>
            </a:r>
            <a:r>
              <a:rPr lang="pl-PL" sz="2400" dirty="0" smtClean="0"/>
              <a:t>draft of </a:t>
            </a:r>
            <a:r>
              <a:rPr lang="en-GB" sz="2400" dirty="0" smtClean="0"/>
              <a:t>report </a:t>
            </a:r>
            <a:r>
              <a:rPr lang="en-GB" sz="2400" dirty="0"/>
              <a:t>is a presentation of the initial state of the energy mix in typical countries of the region, research and development problems as well as limitations hindering the implementation of new innovative solutions in this area.</a:t>
            </a:r>
            <a:endParaRPr lang="pl-PL" sz="2400" dirty="0"/>
          </a:p>
          <a:p>
            <a:endParaRPr lang="pl-PL" dirty="0"/>
          </a:p>
        </p:txBody>
      </p:sp>
    </p:spTree>
    <p:extLst>
      <p:ext uri="{BB962C8B-B14F-4D97-AF65-F5344CB8AC3E}">
        <p14:creationId xmlns:p14="http://schemas.microsoft.com/office/powerpoint/2010/main" val="3861318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537883" y="147917"/>
            <a:ext cx="1222386" cy="800219"/>
          </a:xfrm>
          <a:prstGeom prst="rect">
            <a:avLst/>
          </a:prstGeom>
          <a:noFill/>
        </p:spPr>
        <p:txBody>
          <a:bodyPr wrap="none" rtlCol="0">
            <a:spAutoFit/>
          </a:bodyPr>
          <a:lstStyle/>
          <a:p>
            <a:r>
              <a:rPr lang="en-IE" sz="2800" dirty="0"/>
              <a:t>History</a:t>
            </a:r>
            <a:endParaRPr lang="pl-PL" sz="2800" dirty="0"/>
          </a:p>
          <a:p>
            <a:endParaRPr lang="pl-PL" dirty="0"/>
          </a:p>
        </p:txBody>
      </p:sp>
      <p:sp>
        <p:nvSpPr>
          <p:cNvPr id="5" name="pole tekstowe 4"/>
          <p:cNvSpPr txBox="1"/>
          <p:nvPr/>
        </p:nvSpPr>
        <p:spPr>
          <a:xfrm>
            <a:off x="766482" y="719417"/>
            <a:ext cx="10437607" cy="1938992"/>
          </a:xfrm>
          <a:prstGeom prst="rect">
            <a:avLst/>
          </a:prstGeom>
          <a:noFill/>
        </p:spPr>
        <p:txBody>
          <a:bodyPr wrap="square" rtlCol="0">
            <a:spAutoFit/>
          </a:bodyPr>
          <a:lstStyle/>
          <a:p>
            <a:r>
              <a:rPr lang="en-US" sz="2000" dirty="0"/>
              <a:t>The start of a process of unification of the European continent dates back to 1989 when the Berlin Wall fell</a:t>
            </a:r>
            <a:r>
              <a:rPr lang="en-US" sz="2000" dirty="0" smtClean="0"/>
              <a:t>.</a:t>
            </a:r>
            <a:endParaRPr lang="pl-PL" sz="2000" dirty="0" smtClean="0"/>
          </a:p>
          <a:p>
            <a:endParaRPr lang="pl-PL" sz="2000" dirty="0"/>
          </a:p>
          <a:p>
            <a:r>
              <a:rPr lang="en-US" sz="2000" dirty="0"/>
              <a:t>In 1989 there were two significantly different economic areas. The first area covered the developed countries of Western Europe, the second is the countries that drifted away from the influence of the USSR.</a:t>
            </a:r>
            <a:endParaRPr lang="pl-PL" sz="2000" dirty="0"/>
          </a:p>
        </p:txBody>
      </p:sp>
      <p:sp>
        <p:nvSpPr>
          <p:cNvPr id="6" name="pole tekstowe 5"/>
          <p:cNvSpPr txBox="1"/>
          <p:nvPr/>
        </p:nvSpPr>
        <p:spPr>
          <a:xfrm>
            <a:off x="632012" y="2940441"/>
            <a:ext cx="10437607" cy="3170099"/>
          </a:xfrm>
          <a:prstGeom prst="rect">
            <a:avLst/>
          </a:prstGeom>
          <a:noFill/>
        </p:spPr>
        <p:txBody>
          <a:bodyPr wrap="square" rtlCol="0">
            <a:spAutoFit/>
          </a:bodyPr>
          <a:lstStyle/>
          <a:p>
            <a:r>
              <a:rPr lang="en-US" sz="2000" b="1" dirty="0"/>
              <a:t>centrally planned </a:t>
            </a:r>
            <a:r>
              <a:rPr lang="en-US" sz="2000" b="1" dirty="0" smtClean="0"/>
              <a:t>economies</a:t>
            </a:r>
            <a:endParaRPr lang="pl-PL" sz="2000" b="1" dirty="0" smtClean="0"/>
          </a:p>
          <a:p>
            <a:endParaRPr lang="pl-PL" sz="2000" dirty="0"/>
          </a:p>
          <a:p>
            <a:pPr marL="285750" indent="-285750">
              <a:buFont typeface="Arial" panose="020B0604020202020204" pitchFamily="34" charset="0"/>
              <a:buChar char="•"/>
            </a:pPr>
            <a:r>
              <a:rPr lang="en-US" sz="2000" dirty="0"/>
              <a:t>the energy intensive industries (such as heavy industry and arms industry) were </a:t>
            </a:r>
            <a:r>
              <a:rPr lang="en-US" sz="2000" dirty="0" smtClean="0"/>
              <a:t>well-developed</a:t>
            </a:r>
            <a:endParaRPr lang="pl-PL" sz="2000" dirty="0" smtClean="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en-US" sz="2000" dirty="0"/>
              <a:t>the ownership structures bringing together large groups of people (e.g. housing cooperatives inhabited by tens of thousands of people) affected the development of systems supplying heat and electricity to </a:t>
            </a:r>
            <a:r>
              <a:rPr lang="en-US" sz="2000" dirty="0" smtClean="0"/>
              <a:t>towns</a:t>
            </a:r>
            <a:endParaRPr lang="pl-PL" sz="2000" dirty="0" smtClean="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smtClean="0"/>
              <a:t>c</a:t>
            </a:r>
            <a:r>
              <a:rPr lang="en-US" sz="2000" dirty="0" err="1" smtClean="0"/>
              <a:t>oal</a:t>
            </a:r>
            <a:r>
              <a:rPr lang="en-US" sz="2000" dirty="0" smtClean="0"/>
              <a:t> </a:t>
            </a:r>
            <a:r>
              <a:rPr lang="en-US" sz="2000" dirty="0"/>
              <a:t>and nuclear fuel were the most widely used fuels in power </a:t>
            </a:r>
            <a:r>
              <a:rPr lang="en-US" sz="2000" dirty="0" smtClean="0"/>
              <a:t>generation</a:t>
            </a:r>
            <a:r>
              <a:rPr lang="pl-PL" sz="2000" dirty="0" smtClean="0"/>
              <a:t>; o</a:t>
            </a:r>
            <a:r>
              <a:rPr lang="en-US" sz="2000" dirty="0" err="1" smtClean="0"/>
              <a:t>ther</a:t>
            </a:r>
            <a:r>
              <a:rPr lang="en-US" sz="2000" dirty="0" smtClean="0"/>
              <a:t> </a:t>
            </a:r>
            <a:r>
              <a:rPr lang="en-US" sz="2000" dirty="0"/>
              <a:t>energy sources were practically non-existent.</a:t>
            </a:r>
            <a:endParaRPr lang="pl-PL" sz="2000" dirty="0"/>
          </a:p>
        </p:txBody>
      </p:sp>
    </p:spTree>
    <p:extLst>
      <p:ext uri="{BB962C8B-B14F-4D97-AF65-F5344CB8AC3E}">
        <p14:creationId xmlns:p14="http://schemas.microsoft.com/office/powerpoint/2010/main" val="3852913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775309" y="806823"/>
            <a:ext cx="10641382" cy="4801314"/>
          </a:xfrm>
          <a:prstGeom prst="rect">
            <a:avLst/>
          </a:prstGeom>
          <a:noFill/>
        </p:spPr>
        <p:txBody>
          <a:bodyPr wrap="square" rtlCol="0">
            <a:spAutoFit/>
          </a:bodyPr>
          <a:lstStyle/>
          <a:p>
            <a:r>
              <a:rPr lang="en-US" sz="2800" dirty="0"/>
              <a:t>free market </a:t>
            </a:r>
            <a:r>
              <a:rPr lang="en-US" sz="2800" dirty="0" smtClean="0"/>
              <a:t>economies</a:t>
            </a:r>
            <a:endParaRPr lang="pl-PL" sz="2800" dirty="0" smtClean="0"/>
          </a:p>
          <a:p>
            <a:endParaRPr lang="pl-PL" dirty="0"/>
          </a:p>
          <a:p>
            <a:pPr marL="285750" indent="-285750">
              <a:buFont typeface="Arial" panose="020B0604020202020204" pitchFamily="34" charset="0"/>
              <a:buChar char="•"/>
            </a:pPr>
            <a:r>
              <a:rPr lang="pl-PL" sz="2000" dirty="0" smtClean="0"/>
              <a:t>e</a:t>
            </a:r>
            <a:r>
              <a:rPr lang="en-US" sz="2000" dirty="0" err="1" smtClean="0"/>
              <a:t>nergy</a:t>
            </a:r>
            <a:r>
              <a:rPr lang="en-US" sz="2000" dirty="0" smtClean="0"/>
              <a:t> </a:t>
            </a:r>
            <a:r>
              <a:rPr lang="en-US" sz="2000" dirty="0"/>
              <a:t>intensive industries were of less relevance in West European </a:t>
            </a:r>
            <a:r>
              <a:rPr lang="en-US" sz="2000" dirty="0" smtClean="0"/>
              <a:t>countries</a:t>
            </a:r>
            <a:r>
              <a:rPr lang="pl-PL" sz="2000" dirty="0" smtClean="0"/>
              <a:t>;</a:t>
            </a:r>
            <a:r>
              <a:rPr lang="en-US" sz="2000" dirty="0" smtClean="0"/>
              <a:t> </a:t>
            </a:r>
            <a:r>
              <a:rPr lang="pl-PL" sz="2000" dirty="0" smtClean="0"/>
              <a:t>i</a:t>
            </a:r>
            <a:r>
              <a:rPr lang="en-US" sz="2000" dirty="0" smtClean="0"/>
              <a:t>n </a:t>
            </a:r>
            <a:r>
              <a:rPr lang="en-US" sz="2000" dirty="0"/>
              <a:t>these countries, greater attention was given to reducing energy generation </a:t>
            </a:r>
            <a:r>
              <a:rPr lang="en-US" sz="2000" dirty="0" smtClean="0"/>
              <a:t>costs</a:t>
            </a:r>
            <a:endParaRPr lang="pl-PL" sz="2000" dirty="0" smtClean="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en-US" sz="2000" dirty="0"/>
              <a:t>the arms industry did not play a large role in the economies of those </a:t>
            </a:r>
            <a:r>
              <a:rPr lang="en-US" sz="2000" dirty="0" smtClean="0"/>
              <a:t>countries</a:t>
            </a:r>
            <a:endParaRPr lang="pl-PL" sz="2000" dirty="0" smtClean="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smtClean="0"/>
              <a:t>t</a:t>
            </a:r>
            <a:r>
              <a:rPr lang="en-US" sz="2000" dirty="0" smtClean="0"/>
              <a:t>he </a:t>
            </a:r>
            <a:r>
              <a:rPr lang="en-US" sz="2000" dirty="0"/>
              <a:t>most households were equipped with individual systems assuring proper temperature and thermal </a:t>
            </a:r>
            <a:r>
              <a:rPr lang="en-US" sz="2000" dirty="0" smtClean="0"/>
              <a:t>comfort</a:t>
            </a:r>
            <a:r>
              <a:rPr lang="pl-PL" sz="2000" dirty="0" smtClean="0"/>
              <a:t>;</a:t>
            </a:r>
            <a:r>
              <a:rPr lang="en-US" sz="2000" dirty="0" smtClean="0"/>
              <a:t> </a:t>
            </a:r>
            <a:r>
              <a:rPr lang="pl-PL" sz="2000" dirty="0" smtClean="0"/>
              <a:t>t</a:t>
            </a:r>
            <a:r>
              <a:rPr lang="en-US" sz="2000" dirty="0" smtClean="0"/>
              <a:t>he </a:t>
            </a:r>
            <a:r>
              <a:rPr lang="en-US" sz="2000" dirty="0" err="1"/>
              <a:t>centralised</a:t>
            </a:r>
            <a:r>
              <a:rPr lang="en-US" sz="2000" dirty="0"/>
              <a:t> systems were less frequent and small in size compared to those existing on the other side of the </a:t>
            </a:r>
            <a:r>
              <a:rPr lang="en-US" sz="2000" dirty="0" smtClean="0"/>
              <a:t>wall</a:t>
            </a:r>
            <a:endParaRPr lang="pl-PL" sz="2000" dirty="0" smtClean="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en-US" sz="2000" dirty="0"/>
              <a:t>natural gas was already used for heating purposes, due to a wide dispersion of energy </a:t>
            </a:r>
            <a:r>
              <a:rPr lang="en-US" sz="2000" dirty="0" smtClean="0"/>
              <a:t>consumers</a:t>
            </a:r>
            <a:endParaRPr lang="pl-PL" sz="2000" dirty="0" smtClean="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smtClean="0"/>
              <a:t>t</a:t>
            </a:r>
            <a:r>
              <a:rPr lang="en-US" sz="2000" dirty="0" smtClean="0"/>
              <a:t>he </a:t>
            </a:r>
            <a:r>
              <a:rPr lang="en-US" sz="2000" dirty="0"/>
              <a:t>power engineering based on renewable energy sources was gradually developing in this part of Europe and the promotion of energy saving always came first no matter the situation.</a:t>
            </a:r>
            <a:endParaRPr lang="pl-PL" sz="2000" dirty="0"/>
          </a:p>
        </p:txBody>
      </p:sp>
    </p:spTree>
    <p:extLst>
      <p:ext uri="{BB962C8B-B14F-4D97-AF65-F5344CB8AC3E}">
        <p14:creationId xmlns:p14="http://schemas.microsoft.com/office/powerpoint/2010/main" val="3263111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033" y="511175"/>
            <a:ext cx="6195919" cy="439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e tekstowe 2"/>
          <p:cNvSpPr txBox="1"/>
          <p:nvPr/>
        </p:nvSpPr>
        <p:spPr>
          <a:xfrm>
            <a:off x="2517932" y="4901344"/>
            <a:ext cx="6572120" cy="369332"/>
          </a:xfrm>
          <a:prstGeom prst="rect">
            <a:avLst/>
          </a:prstGeom>
          <a:noFill/>
        </p:spPr>
        <p:txBody>
          <a:bodyPr wrap="none" rtlCol="0">
            <a:spAutoFit/>
          </a:bodyPr>
          <a:lstStyle/>
          <a:p>
            <a:r>
              <a:rPr lang="en-US" dirty="0"/>
              <a:t>Use of various fuels for the purposes of energy production in Poland</a:t>
            </a:r>
            <a:endParaRPr lang="pl-PL" dirty="0"/>
          </a:p>
        </p:txBody>
      </p:sp>
      <p:sp>
        <p:nvSpPr>
          <p:cNvPr id="4" name="pole tekstowe 3"/>
          <p:cNvSpPr txBox="1"/>
          <p:nvPr/>
        </p:nvSpPr>
        <p:spPr>
          <a:xfrm>
            <a:off x="386241" y="5371169"/>
            <a:ext cx="11219605" cy="1200329"/>
          </a:xfrm>
          <a:prstGeom prst="rect">
            <a:avLst/>
          </a:prstGeom>
          <a:noFill/>
        </p:spPr>
        <p:txBody>
          <a:bodyPr wrap="square" rtlCol="0">
            <a:spAutoFit/>
          </a:bodyPr>
          <a:lstStyle/>
          <a:p>
            <a:pPr algn="just"/>
            <a:r>
              <a:rPr lang="en-US" dirty="0"/>
              <a:t>In 1989, there is a clear decline in energy consumption in Poland, related to the economic crisis and sharp decrease in the role of heavy and arms industries</a:t>
            </a:r>
            <a:r>
              <a:rPr lang="en-US" dirty="0" smtClean="0"/>
              <a:t>.</a:t>
            </a:r>
            <a:r>
              <a:rPr lang="pl-PL" dirty="0" smtClean="0"/>
              <a:t> </a:t>
            </a:r>
            <a:r>
              <a:rPr lang="en-US" dirty="0"/>
              <a:t>Moreover, since the beginning of the 1990s, the country has developed in the direction of widely understood renewable resources and the reduction of the share of coal in the electricity production.</a:t>
            </a:r>
            <a:endParaRPr lang="pl-PL" dirty="0"/>
          </a:p>
        </p:txBody>
      </p:sp>
    </p:spTree>
    <p:extLst>
      <p:ext uri="{BB962C8B-B14F-4D97-AF65-F5344CB8AC3E}">
        <p14:creationId xmlns:p14="http://schemas.microsoft.com/office/powerpoint/2010/main" val="1884287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752" y="270591"/>
            <a:ext cx="6255411" cy="441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2236694" y="4898322"/>
            <a:ext cx="7718612" cy="369332"/>
          </a:xfrm>
          <a:prstGeom prst="rect">
            <a:avLst/>
          </a:prstGeom>
          <a:noFill/>
        </p:spPr>
        <p:txBody>
          <a:bodyPr wrap="square" rtlCol="0">
            <a:spAutoFit/>
          </a:bodyPr>
          <a:lstStyle/>
          <a:p>
            <a:r>
              <a:rPr lang="en-US" dirty="0"/>
              <a:t>Consumption of various fuels for the purposes of electricity generation in Poland</a:t>
            </a:r>
            <a:endParaRPr lang="pl-PL" dirty="0"/>
          </a:p>
        </p:txBody>
      </p:sp>
      <p:sp>
        <p:nvSpPr>
          <p:cNvPr id="3" name="pole tekstowe 2"/>
          <p:cNvSpPr txBox="1"/>
          <p:nvPr/>
        </p:nvSpPr>
        <p:spPr>
          <a:xfrm>
            <a:off x="599876" y="5688106"/>
            <a:ext cx="10992247" cy="646331"/>
          </a:xfrm>
          <a:prstGeom prst="rect">
            <a:avLst/>
          </a:prstGeom>
          <a:noFill/>
        </p:spPr>
        <p:txBody>
          <a:bodyPr wrap="square" rtlCol="0">
            <a:spAutoFit/>
          </a:bodyPr>
          <a:lstStyle/>
          <a:p>
            <a:r>
              <a:rPr lang="en-US" dirty="0"/>
              <a:t>Poland's dependence on coal is evident in the diagram showing the consumption of various fuels for the purposes of electricity generation - more than 80 % of electricity is produced from coal.</a:t>
            </a:r>
            <a:endParaRPr lang="pl-PL" dirty="0"/>
          </a:p>
        </p:txBody>
      </p:sp>
    </p:spTree>
    <p:extLst>
      <p:ext uri="{BB962C8B-B14F-4D97-AF65-F5344CB8AC3E}">
        <p14:creationId xmlns:p14="http://schemas.microsoft.com/office/powerpoint/2010/main" val="1628436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868" y="151093"/>
            <a:ext cx="6004485" cy="43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2118212" y="4628918"/>
            <a:ext cx="8513549" cy="400110"/>
          </a:xfrm>
          <a:prstGeom prst="rect">
            <a:avLst/>
          </a:prstGeom>
          <a:noFill/>
        </p:spPr>
        <p:txBody>
          <a:bodyPr wrap="none" rtlCol="0">
            <a:spAutoFit/>
          </a:bodyPr>
          <a:lstStyle/>
          <a:p>
            <a:r>
              <a:rPr lang="en-US" sz="2000" dirty="0"/>
              <a:t>Consumption of various fuels for the purposes of </a:t>
            </a:r>
            <a:r>
              <a:rPr lang="en-US" sz="2000" dirty="0" smtClean="0"/>
              <a:t>energy production </a:t>
            </a:r>
            <a:r>
              <a:rPr lang="en-US" sz="2000" dirty="0"/>
              <a:t>in Denmark</a:t>
            </a:r>
            <a:endParaRPr lang="pl-PL" sz="2000" dirty="0"/>
          </a:p>
        </p:txBody>
      </p:sp>
      <p:sp>
        <p:nvSpPr>
          <p:cNvPr id="3" name="pole tekstowe 2"/>
          <p:cNvSpPr txBox="1"/>
          <p:nvPr/>
        </p:nvSpPr>
        <p:spPr>
          <a:xfrm>
            <a:off x="322729" y="5159337"/>
            <a:ext cx="11502969"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energy management in Denmark was based on crude oil until the oil crisis of 1973, and thereafter only the considerable increase in oil prices (the economic factor) began the search for alternative energy sources</a:t>
            </a:r>
            <a:r>
              <a:rPr lang="en-US" sz="2000" dirty="0" smtClean="0"/>
              <a:t>.</a:t>
            </a:r>
            <a:endParaRPr lang="pl-PL" sz="2000" dirty="0"/>
          </a:p>
          <a:p>
            <a:pPr marL="285750" indent="-285750">
              <a:buFont typeface="Arial" panose="020B0604020202020204" pitchFamily="34" charset="0"/>
              <a:buChar char="•"/>
            </a:pPr>
            <a:r>
              <a:rPr lang="en-US" sz="2000" dirty="0"/>
              <a:t>Denmark had no coal deposits. It was likely that the different fuels in Danish energy mix were deliberately spread as evenly as possible, and using practically all available energy sources.</a:t>
            </a:r>
            <a:endParaRPr lang="pl-PL" sz="2000" dirty="0"/>
          </a:p>
        </p:txBody>
      </p:sp>
    </p:spTree>
    <p:extLst>
      <p:ext uri="{BB962C8B-B14F-4D97-AF65-F5344CB8AC3E}">
        <p14:creationId xmlns:p14="http://schemas.microsoft.com/office/powerpoint/2010/main" val="197166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57200" y="403412"/>
            <a:ext cx="5163337" cy="646331"/>
          </a:xfrm>
          <a:prstGeom prst="rect">
            <a:avLst/>
          </a:prstGeom>
          <a:noFill/>
        </p:spPr>
        <p:txBody>
          <a:bodyPr wrap="none" rtlCol="0">
            <a:spAutoFit/>
          </a:bodyPr>
          <a:lstStyle/>
          <a:p>
            <a:r>
              <a:rPr lang="en-US" dirty="0"/>
              <a:t>Geographical location and available energy resources</a:t>
            </a:r>
            <a:endParaRPr lang="pl-PL" dirty="0"/>
          </a:p>
          <a:p>
            <a:endParaRPr lang="pl-P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08" y="950112"/>
            <a:ext cx="5535425" cy="388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e tekstowe 2"/>
          <p:cNvSpPr txBox="1"/>
          <p:nvPr/>
        </p:nvSpPr>
        <p:spPr>
          <a:xfrm>
            <a:off x="2117891" y="4833919"/>
            <a:ext cx="7956217" cy="369332"/>
          </a:xfrm>
          <a:prstGeom prst="rect">
            <a:avLst/>
          </a:prstGeom>
          <a:noFill/>
        </p:spPr>
        <p:txBody>
          <a:bodyPr wrap="none" rtlCol="0">
            <a:spAutoFit/>
          </a:bodyPr>
          <a:lstStyle/>
          <a:p>
            <a:r>
              <a:rPr lang="en-US" dirty="0"/>
              <a:t>Consumption of different fuels for the purposes of </a:t>
            </a:r>
            <a:r>
              <a:rPr lang="en-US" dirty="0" smtClean="0"/>
              <a:t>electricity generation in </a:t>
            </a:r>
            <a:r>
              <a:rPr lang="en-US" dirty="0"/>
              <a:t>Norway</a:t>
            </a:r>
            <a:endParaRPr lang="pl-PL" dirty="0"/>
          </a:p>
        </p:txBody>
      </p:sp>
      <p:sp>
        <p:nvSpPr>
          <p:cNvPr id="4" name="pole tekstowe 3"/>
          <p:cNvSpPr txBox="1"/>
          <p:nvPr/>
        </p:nvSpPr>
        <p:spPr>
          <a:xfrm>
            <a:off x="669975" y="5472953"/>
            <a:ext cx="10632693" cy="923330"/>
          </a:xfrm>
          <a:prstGeom prst="rect">
            <a:avLst/>
          </a:prstGeom>
          <a:noFill/>
        </p:spPr>
        <p:txBody>
          <a:bodyPr wrap="square" rtlCol="0">
            <a:spAutoFit/>
          </a:bodyPr>
          <a:lstStyle/>
          <a:p>
            <a:pPr algn="just"/>
            <a:r>
              <a:rPr lang="en-US" dirty="0"/>
              <a:t>The country has </a:t>
            </a:r>
            <a:r>
              <a:rPr lang="en-US" dirty="0" err="1"/>
              <a:t>favourable</a:t>
            </a:r>
            <a:r>
              <a:rPr lang="en-US" dirty="0"/>
              <a:t> geographical location, there is a fairy high number of rivers providing the basis for building small hydropower plants. This made it possible to meet the Norwegian electricity needs with hydropower.</a:t>
            </a:r>
            <a:endParaRPr lang="pl-PL" dirty="0"/>
          </a:p>
        </p:txBody>
      </p:sp>
    </p:spTree>
    <p:extLst>
      <p:ext uri="{BB962C8B-B14F-4D97-AF65-F5344CB8AC3E}">
        <p14:creationId xmlns:p14="http://schemas.microsoft.com/office/powerpoint/2010/main" val="390090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23099" y="282388"/>
            <a:ext cx="10900599" cy="1938992"/>
          </a:xfrm>
          <a:prstGeom prst="rect">
            <a:avLst/>
          </a:prstGeom>
          <a:noFill/>
        </p:spPr>
        <p:txBody>
          <a:bodyPr wrap="square" rtlCol="0">
            <a:spAutoFit/>
          </a:bodyPr>
          <a:lstStyle/>
          <a:p>
            <a:pPr algn="just"/>
            <a:r>
              <a:rPr lang="en-US" sz="2000" dirty="0"/>
              <a:t>An example of this is Poland with over one hundred years of tradition of coal mining. The availability of this fuel and also the well developed extraction and transferring infrastructure have provided a continuous and uninterrupted supply of energy for many decades</a:t>
            </a:r>
            <a:r>
              <a:rPr lang="en-US" sz="2000" dirty="0" smtClean="0"/>
              <a:t>.</a:t>
            </a:r>
            <a:endParaRPr lang="pl-PL" sz="2000" dirty="0" smtClean="0"/>
          </a:p>
          <a:p>
            <a:pPr algn="just"/>
            <a:endParaRPr lang="pl-PL" sz="2000" dirty="0"/>
          </a:p>
          <a:p>
            <a:pPr algn="just"/>
            <a:r>
              <a:rPr lang="en-US" sz="2000" dirty="0"/>
              <a:t>The Mediterranean countries are an example that points the way to exploiting the particular characteristics of regions – the intense growth of wind energy sector.</a:t>
            </a:r>
            <a:endParaRPr lang="pl-PL" sz="2000" dirty="0"/>
          </a:p>
        </p:txBody>
      </p:sp>
      <p:sp>
        <p:nvSpPr>
          <p:cNvPr id="3" name="pole tekstowe 2"/>
          <p:cNvSpPr txBox="1"/>
          <p:nvPr/>
        </p:nvSpPr>
        <p:spPr>
          <a:xfrm>
            <a:off x="423099" y="3287792"/>
            <a:ext cx="10455399" cy="3785652"/>
          </a:xfrm>
          <a:prstGeom prst="rect">
            <a:avLst/>
          </a:prstGeom>
          <a:noFill/>
        </p:spPr>
        <p:txBody>
          <a:bodyPr wrap="square" rtlCol="0">
            <a:spAutoFit/>
          </a:bodyPr>
          <a:lstStyle/>
          <a:p>
            <a:r>
              <a:rPr lang="en-US" sz="2800" b="1" dirty="0" smtClean="0"/>
              <a:t>Summary</a:t>
            </a:r>
          </a:p>
          <a:p>
            <a:endParaRPr lang="pl-PL" dirty="0"/>
          </a:p>
          <a:p>
            <a:r>
              <a:rPr lang="pl-PL" sz="2000" dirty="0" smtClean="0"/>
              <a:t>T</a:t>
            </a:r>
            <a:r>
              <a:rPr lang="en-US" sz="2000" dirty="0" smtClean="0"/>
              <a:t>he </a:t>
            </a:r>
            <a:r>
              <a:rPr lang="en-US" sz="2000" dirty="0"/>
              <a:t>historical circumstances presented above provide the basis for any discussion on changes and innovations in energy systems of European countries</a:t>
            </a:r>
            <a:r>
              <a:rPr lang="en-US" sz="2000" dirty="0" smtClean="0"/>
              <a:t>.</a:t>
            </a:r>
            <a:endParaRPr lang="pl-PL" sz="2000" dirty="0" smtClean="0"/>
          </a:p>
          <a:p>
            <a:endParaRPr lang="pl-PL" sz="2000" dirty="0"/>
          </a:p>
          <a:p>
            <a:r>
              <a:rPr lang="en-US" sz="2000" dirty="0" smtClean="0"/>
              <a:t>It seems that, in view of the circumstances outlined above, no single power engineering mod-el defining the innovation strategy can provide a guarantee of ultimate success in all EU </a:t>
            </a:r>
            <a:r>
              <a:rPr lang="en-US" sz="2000" dirty="0" smtClean="0"/>
              <a:t>countries</a:t>
            </a:r>
            <a:r>
              <a:rPr lang="en-US" sz="2000" dirty="0" smtClean="0"/>
              <a:t>. </a:t>
            </a:r>
          </a:p>
          <a:p>
            <a:r>
              <a:rPr lang="en-US" sz="2000" dirty="0" smtClean="0"/>
              <a:t>Defining the ultimate objectives without choosing the manner in which they are to be met, seems to be the most promising way forward.</a:t>
            </a:r>
            <a:endParaRPr lang="pl-PL" sz="2000" dirty="0" smtClean="0"/>
          </a:p>
          <a:p>
            <a:endParaRPr lang="pl-PL" dirty="0"/>
          </a:p>
          <a:p>
            <a:endParaRPr lang="pl-PL" dirty="0" smtClean="0"/>
          </a:p>
          <a:p>
            <a:endParaRPr lang="pl-PL" dirty="0"/>
          </a:p>
        </p:txBody>
      </p:sp>
    </p:spTree>
    <p:extLst>
      <p:ext uri="{BB962C8B-B14F-4D97-AF65-F5344CB8AC3E}">
        <p14:creationId xmlns:p14="http://schemas.microsoft.com/office/powerpoint/2010/main" val="259861106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1186</Words>
  <Application>Microsoft Office PowerPoint</Application>
  <PresentationFormat>Panoramiczny</PresentationFormat>
  <Paragraphs>96</Paragraphs>
  <Slides>15</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15</vt:i4>
      </vt:variant>
    </vt:vector>
  </HeadingPairs>
  <TitlesOfParts>
    <vt:vector size="19" baseType="lpstr">
      <vt:lpstr>Arial</vt:lpstr>
      <vt:lpstr>Calibri</vt:lpstr>
      <vt:lpstr>Calibri Light</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EHA</dc:creator>
  <cp:lastModifiedBy>user</cp:lastModifiedBy>
  <cp:revision>32</cp:revision>
  <dcterms:created xsi:type="dcterms:W3CDTF">2016-09-20T01:36:28Z</dcterms:created>
  <dcterms:modified xsi:type="dcterms:W3CDTF">2016-09-20T08:41:18Z</dcterms:modified>
</cp:coreProperties>
</file>